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6" r:id="rId6"/>
    <p:sldId id="261" r:id="rId7"/>
    <p:sldId id="267" r:id="rId8"/>
    <p:sldId id="260" r:id="rId9"/>
    <p:sldId id="262" r:id="rId10"/>
    <p:sldId id="263" r:id="rId11"/>
    <p:sldId id="264" r:id="rId12"/>
    <p:sldId id="26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p:scale>
          <a:sx n="64" d="100"/>
          <a:sy n="64" d="100"/>
        </p:scale>
        <p:origin x="-67" y="-326"/>
      </p:cViewPr>
      <p:guideLst>
        <p:guide orient="horz" pos="2160"/>
        <p:guide pos="3840"/>
      </p:guideLst>
    </p:cSldViewPr>
  </p:slideViewPr>
  <p:notesTextViewPr>
    <p:cViewPr>
      <p:scale>
        <a:sx n="1" d="1"/>
        <a:sy n="1" d="1"/>
      </p:scale>
      <p:origin x="0" y="0"/>
    </p:cViewPr>
  </p:notesTextViewPr>
  <p:notesViewPr>
    <p:cSldViewPr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smtClean="0"/>
              <a:pPr/>
              <a:t>7/11/2016</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smtClean="0"/>
              <a:pPr/>
              <a:t>‹N›</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a:spLocks/>
            </p:cNvSpPr>
            <p:nvPr/>
          </p:nvSpPr>
          <p:spPr bwMode="auto">
            <a:xfrm>
              <a:off x="8151962" y="1685652"/>
              <a:ext cx="3275013" cy="4408488"/>
            </a:xfrm>
            <a:custGeom>
              <a:avLst/>
              <a:gdLst>
                <a:gd name="T0" fmla="*/ 3614 w 4125"/>
                <a:gd name="T1" fmla="*/ 0 h 5554"/>
                <a:gd name="T2" fmla="*/ 4125 w 4125"/>
                <a:gd name="T3" fmla="*/ 0 h 5554"/>
                <a:gd name="T4" fmla="*/ 4125 w 4125"/>
                <a:gd name="T5" fmla="*/ 5554 h 5554"/>
                <a:gd name="T6" fmla="*/ 0 w 4125"/>
                <a:gd name="T7" fmla="*/ 5554 h 5554"/>
                <a:gd name="T8" fmla="*/ 0 w 4125"/>
                <a:gd name="T9" fmla="*/ 5074 h 5554"/>
                <a:gd name="T10" fmla="*/ 3614 w 4125"/>
                <a:gd name="T11" fmla="*/ 5074 h 5554"/>
                <a:gd name="T12" fmla="*/ 3614 w 4125"/>
                <a:gd name="T13" fmla="*/ 0 h 5554"/>
                <a:gd name="connsiteX0" fmla="*/ 8761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9093 h 10000"/>
                <a:gd name="connsiteX5" fmla="*/ 8761 w 10000"/>
                <a:gd name="connsiteY5" fmla="*/ 9136 h 10000"/>
                <a:gd name="connsiteX6" fmla="*/ 8761 w 10000"/>
                <a:gd name="connsiteY6" fmla="*/ 0 h 10000"/>
                <a:gd name="connsiteX0" fmla="*/ 8761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9093 h 10000"/>
                <a:gd name="connsiteX5" fmla="*/ 8761 w 10000"/>
                <a:gd name="connsiteY5" fmla="*/ 9084 h 10000"/>
                <a:gd name="connsiteX6" fmla="*/ 8761 w 10000"/>
                <a:gd name="connsiteY6" fmla="*/ 0 h 10000"/>
                <a:gd name="connsiteX0" fmla="*/ 8761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9093 h 10000"/>
                <a:gd name="connsiteX5" fmla="*/ 8761 w 10000"/>
                <a:gd name="connsiteY5" fmla="*/ 9127 h 10000"/>
                <a:gd name="connsiteX6" fmla="*/ 8761 w 10000"/>
                <a:gd name="connsiteY6" fmla="*/ 0 h 10000"/>
                <a:gd name="connsiteX0" fmla="*/ 8761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9131 h 10000"/>
                <a:gd name="connsiteX5" fmla="*/ 8761 w 10000"/>
                <a:gd name="connsiteY5" fmla="*/ 9127 h 10000"/>
                <a:gd name="connsiteX6" fmla="*/ 8761 w 10000"/>
                <a:gd name="connsiteY6" fmla="*/ 0 h 10000"/>
                <a:gd name="connsiteX0" fmla="*/ 8761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9126 h 10000"/>
                <a:gd name="connsiteX5" fmla="*/ 8761 w 10000"/>
                <a:gd name="connsiteY5" fmla="*/ 9127 h 10000"/>
                <a:gd name="connsiteX6" fmla="*/ 8761 w 10000"/>
                <a:gd name="connsiteY6"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6"/>
            <p:cNvSpPr>
              <a:spLocks/>
            </p:cNvSpPr>
            <p:nvPr/>
          </p:nvSpPr>
          <p:spPr bwMode="auto">
            <a:xfrm flipH="1" flipV="1">
              <a:off x="752858" y="744469"/>
              <a:ext cx="3275668" cy="4408488"/>
            </a:xfrm>
            <a:custGeom>
              <a:avLst/>
              <a:gdLst>
                <a:gd name="T0" fmla="*/ 3614 w 4125"/>
                <a:gd name="T1" fmla="*/ 0 h 5554"/>
                <a:gd name="T2" fmla="*/ 4125 w 4125"/>
                <a:gd name="T3" fmla="*/ 0 h 5554"/>
                <a:gd name="T4" fmla="*/ 4125 w 4125"/>
                <a:gd name="T5" fmla="*/ 5554 h 5554"/>
                <a:gd name="T6" fmla="*/ 0 w 4125"/>
                <a:gd name="T7" fmla="*/ 5554 h 5554"/>
                <a:gd name="T8" fmla="*/ 0 w 4125"/>
                <a:gd name="T9" fmla="*/ 5074 h 5554"/>
                <a:gd name="T10" fmla="*/ 3614 w 4125"/>
                <a:gd name="T11" fmla="*/ 5074 h 5554"/>
                <a:gd name="T12" fmla="*/ 3614 w 4125"/>
                <a:gd name="T13" fmla="*/ 0 h 5554"/>
                <a:gd name="connsiteX0" fmla="*/ 8773 w 10012"/>
                <a:gd name="connsiteY0" fmla="*/ 0 h 10000"/>
                <a:gd name="connsiteX1" fmla="*/ 10012 w 10012"/>
                <a:gd name="connsiteY1" fmla="*/ 0 h 10000"/>
                <a:gd name="connsiteX2" fmla="*/ 10012 w 10012"/>
                <a:gd name="connsiteY2" fmla="*/ 10000 h 10000"/>
                <a:gd name="connsiteX3" fmla="*/ 12 w 10012"/>
                <a:gd name="connsiteY3" fmla="*/ 10000 h 10000"/>
                <a:gd name="connsiteX4" fmla="*/ 0 w 10012"/>
                <a:gd name="connsiteY4" fmla="*/ 9093 h 10000"/>
                <a:gd name="connsiteX5" fmla="*/ 8773 w 10012"/>
                <a:gd name="connsiteY5" fmla="*/ 9136 h 10000"/>
                <a:gd name="connsiteX6" fmla="*/ 8773 w 10012"/>
                <a:gd name="connsiteY6" fmla="*/ 0 h 10000"/>
                <a:gd name="connsiteX0" fmla="*/ 8773 w 10012"/>
                <a:gd name="connsiteY0" fmla="*/ 0 h 10000"/>
                <a:gd name="connsiteX1" fmla="*/ 10012 w 10012"/>
                <a:gd name="connsiteY1" fmla="*/ 0 h 10000"/>
                <a:gd name="connsiteX2" fmla="*/ 10012 w 10012"/>
                <a:gd name="connsiteY2" fmla="*/ 10000 h 10000"/>
                <a:gd name="connsiteX3" fmla="*/ 12 w 10012"/>
                <a:gd name="connsiteY3" fmla="*/ 10000 h 10000"/>
                <a:gd name="connsiteX4" fmla="*/ 0 w 10012"/>
                <a:gd name="connsiteY4" fmla="*/ 9093 h 10000"/>
                <a:gd name="connsiteX5" fmla="*/ 8773 w 10012"/>
                <a:gd name="connsiteY5" fmla="*/ 9084 h 10000"/>
                <a:gd name="connsiteX6" fmla="*/ 8773 w 10012"/>
                <a:gd name="connsiteY6" fmla="*/ 0 h 10000"/>
                <a:gd name="connsiteX0" fmla="*/ 8773 w 10012"/>
                <a:gd name="connsiteY0" fmla="*/ 0 h 10000"/>
                <a:gd name="connsiteX1" fmla="*/ 10012 w 10012"/>
                <a:gd name="connsiteY1" fmla="*/ 0 h 10000"/>
                <a:gd name="connsiteX2" fmla="*/ 10012 w 10012"/>
                <a:gd name="connsiteY2" fmla="*/ 10000 h 10000"/>
                <a:gd name="connsiteX3" fmla="*/ 12 w 10012"/>
                <a:gd name="connsiteY3" fmla="*/ 10000 h 10000"/>
                <a:gd name="connsiteX4" fmla="*/ 0 w 10012"/>
                <a:gd name="connsiteY4" fmla="*/ 9093 h 10000"/>
                <a:gd name="connsiteX5" fmla="*/ 8773 w 10012"/>
                <a:gd name="connsiteY5" fmla="*/ 9084 h 10000"/>
                <a:gd name="connsiteX6" fmla="*/ 8773 w 10012"/>
                <a:gd name="connsiteY6" fmla="*/ 0 h 10000"/>
                <a:gd name="connsiteX0" fmla="*/ 8762 w 10001"/>
                <a:gd name="connsiteY0" fmla="*/ 0 h 10000"/>
                <a:gd name="connsiteX1" fmla="*/ 10001 w 10001"/>
                <a:gd name="connsiteY1" fmla="*/ 0 h 10000"/>
                <a:gd name="connsiteX2" fmla="*/ 10001 w 10001"/>
                <a:gd name="connsiteY2" fmla="*/ 10000 h 10000"/>
                <a:gd name="connsiteX3" fmla="*/ 1 w 10001"/>
                <a:gd name="connsiteY3" fmla="*/ 10000 h 10000"/>
                <a:gd name="connsiteX4" fmla="*/ 6 w 10001"/>
                <a:gd name="connsiteY4" fmla="*/ 9093 h 10000"/>
                <a:gd name="connsiteX5" fmla="*/ 8762 w 10001"/>
                <a:gd name="connsiteY5" fmla="*/ 9084 h 10000"/>
                <a:gd name="connsiteX6" fmla="*/ 8762 w 10001"/>
                <a:gd name="connsiteY6" fmla="*/ 0 h 10000"/>
                <a:gd name="connsiteX0" fmla="*/ 8762 w 10001"/>
                <a:gd name="connsiteY0" fmla="*/ 0 h 10000"/>
                <a:gd name="connsiteX1" fmla="*/ 10001 w 10001"/>
                <a:gd name="connsiteY1" fmla="*/ 0 h 10000"/>
                <a:gd name="connsiteX2" fmla="*/ 10001 w 10001"/>
                <a:gd name="connsiteY2" fmla="*/ 10000 h 10000"/>
                <a:gd name="connsiteX3" fmla="*/ 1 w 10001"/>
                <a:gd name="connsiteY3" fmla="*/ 10000 h 10000"/>
                <a:gd name="connsiteX4" fmla="*/ 6 w 10001"/>
                <a:gd name="connsiteY4" fmla="*/ 9093 h 10000"/>
                <a:gd name="connsiteX5" fmla="*/ 8762 w 10001"/>
                <a:gd name="connsiteY5" fmla="*/ 9071 h 10000"/>
                <a:gd name="connsiteX6" fmla="*/ 8762 w 10001"/>
                <a:gd name="connsiteY6" fmla="*/ 0 h 10000"/>
                <a:gd name="connsiteX0" fmla="*/ 8762 w 10001"/>
                <a:gd name="connsiteY0" fmla="*/ 0 h 10000"/>
                <a:gd name="connsiteX1" fmla="*/ 10001 w 10001"/>
                <a:gd name="connsiteY1" fmla="*/ 0 h 10000"/>
                <a:gd name="connsiteX2" fmla="*/ 10001 w 10001"/>
                <a:gd name="connsiteY2" fmla="*/ 10000 h 10000"/>
                <a:gd name="connsiteX3" fmla="*/ 1 w 10001"/>
                <a:gd name="connsiteY3" fmla="*/ 10000 h 10000"/>
                <a:gd name="connsiteX4" fmla="*/ 6 w 10001"/>
                <a:gd name="connsiteY4" fmla="*/ 9093 h 10000"/>
                <a:gd name="connsiteX5" fmla="*/ 8762 w 10001"/>
                <a:gd name="connsiteY5" fmla="*/ 9077 h 10000"/>
                <a:gd name="connsiteX6" fmla="*/ 8762 w 10001"/>
                <a:gd name="connsiteY6" fmla="*/ 0 h 10000"/>
                <a:gd name="connsiteX0" fmla="*/ 8762 w 10001"/>
                <a:gd name="connsiteY0" fmla="*/ 0 h 10000"/>
                <a:gd name="connsiteX1" fmla="*/ 10001 w 10001"/>
                <a:gd name="connsiteY1" fmla="*/ 0 h 10000"/>
                <a:gd name="connsiteX2" fmla="*/ 10001 w 10001"/>
                <a:gd name="connsiteY2" fmla="*/ 10000 h 10000"/>
                <a:gd name="connsiteX3" fmla="*/ 1 w 10001"/>
                <a:gd name="connsiteY3" fmla="*/ 10000 h 10000"/>
                <a:gd name="connsiteX4" fmla="*/ 6 w 10001"/>
                <a:gd name="connsiteY4" fmla="*/ 9093 h 10000"/>
                <a:gd name="connsiteX5" fmla="*/ 8762 w 10001"/>
                <a:gd name="connsiteY5" fmla="*/ 9090 h 10000"/>
                <a:gd name="connsiteX6" fmla="*/ 8762 w 10001"/>
                <a:gd name="connsiteY6" fmla="*/ 0 h 10000"/>
                <a:gd name="connsiteX0" fmla="*/ 8762 w 10001"/>
                <a:gd name="connsiteY0" fmla="*/ 0 h 10000"/>
                <a:gd name="connsiteX1" fmla="*/ 10001 w 10001"/>
                <a:gd name="connsiteY1" fmla="*/ 0 h 10000"/>
                <a:gd name="connsiteX2" fmla="*/ 10001 w 10001"/>
                <a:gd name="connsiteY2" fmla="*/ 10000 h 10000"/>
                <a:gd name="connsiteX3" fmla="*/ 1 w 10001"/>
                <a:gd name="connsiteY3" fmla="*/ 10000 h 10000"/>
                <a:gd name="connsiteX4" fmla="*/ 6 w 10001"/>
                <a:gd name="connsiteY4" fmla="*/ 9093 h 10000"/>
                <a:gd name="connsiteX5" fmla="*/ 8762 w 10001"/>
                <a:gd name="connsiteY5" fmla="*/ 9128 h 10000"/>
                <a:gd name="connsiteX6" fmla="*/ 8762 w 10001"/>
                <a:gd name="connsiteY6" fmla="*/ 0 h 10000"/>
                <a:gd name="connsiteX0" fmla="*/ 8762 w 10001"/>
                <a:gd name="connsiteY0" fmla="*/ 0 h 10000"/>
                <a:gd name="connsiteX1" fmla="*/ 10001 w 10001"/>
                <a:gd name="connsiteY1" fmla="*/ 0 h 10000"/>
                <a:gd name="connsiteX2" fmla="*/ 10001 w 10001"/>
                <a:gd name="connsiteY2" fmla="*/ 10000 h 10000"/>
                <a:gd name="connsiteX3" fmla="*/ 1 w 10001"/>
                <a:gd name="connsiteY3" fmla="*/ 10000 h 10000"/>
                <a:gd name="connsiteX4" fmla="*/ 6 w 10001"/>
                <a:gd name="connsiteY4" fmla="*/ 9125 h 10000"/>
                <a:gd name="connsiteX5" fmla="*/ 8762 w 10001"/>
                <a:gd name="connsiteY5" fmla="*/ 9128 h 10000"/>
                <a:gd name="connsiteX6" fmla="*/ 8762 w 10001"/>
                <a:gd name="connsiteY6" fmla="*/ 0 h 10000"/>
                <a:gd name="connsiteX0" fmla="*/ 8763 w 10002"/>
                <a:gd name="connsiteY0" fmla="*/ 0 h 10000"/>
                <a:gd name="connsiteX1" fmla="*/ 10002 w 10002"/>
                <a:gd name="connsiteY1" fmla="*/ 0 h 10000"/>
                <a:gd name="connsiteX2" fmla="*/ 10002 w 10002"/>
                <a:gd name="connsiteY2" fmla="*/ 10000 h 10000"/>
                <a:gd name="connsiteX3" fmla="*/ 2 w 10002"/>
                <a:gd name="connsiteY3" fmla="*/ 10000 h 10000"/>
                <a:gd name="connsiteX4" fmla="*/ 0 w 10002"/>
                <a:gd name="connsiteY4" fmla="*/ 9125 h 10000"/>
                <a:gd name="connsiteX5" fmla="*/ 8763 w 10002"/>
                <a:gd name="connsiteY5" fmla="*/ 9128 h 10000"/>
                <a:gd name="connsiteX6" fmla="*/ 8763 w 10002"/>
                <a:gd name="connsiteY6"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18890431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DE6118-2437-4B30-8E3C-4D2BE6020583}" type="datetimeFigureOut">
              <a:rPr lang="en-US" smtClean="0"/>
              <a:t>7/11/2016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57DC2-970A-4B3E-BB1C-7A09969E49DF}" type="slidenum">
              <a:rPr lang="en-US" smtClean="0"/>
              <a:t>‹N›</a:t>
            </a:fld>
            <a:endParaRPr lang="en-US"/>
          </a:p>
        </p:txBody>
      </p:sp>
    </p:spTree>
    <p:extLst>
      <p:ext uri="{BB962C8B-B14F-4D97-AF65-F5344CB8AC3E}">
        <p14:creationId xmlns:p14="http://schemas.microsoft.com/office/powerpoint/2010/main" val="1599596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DE6118-2437-4B30-8E3C-4D2BE6020583}" type="datetimeFigureOut">
              <a:rPr lang="en-US" smtClean="0"/>
              <a:t>7/11/2016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57DC2-970A-4B3E-BB1C-7A09969E49DF}" type="slidenum">
              <a:rPr lang="en-US" smtClean="0"/>
              <a:t>‹N›</a:t>
            </a:fld>
            <a:endParaRPr lang="en-US"/>
          </a:p>
        </p:txBody>
      </p:sp>
    </p:spTree>
    <p:extLst>
      <p:ext uri="{BB962C8B-B14F-4D97-AF65-F5344CB8AC3E}">
        <p14:creationId xmlns:p14="http://schemas.microsoft.com/office/powerpoint/2010/main" val="3362998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7/11/2016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57DC2-970A-4B3E-BB1C-7A09969E49DF}" type="slidenum">
              <a:rPr lang="en-US" smtClean="0"/>
              <a:t>‹N›</a:t>
            </a:fld>
            <a:endParaRPr lang="en-US"/>
          </a:p>
        </p:txBody>
      </p:sp>
    </p:spTree>
    <p:extLst>
      <p:ext uri="{BB962C8B-B14F-4D97-AF65-F5344CB8AC3E}">
        <p14:creationId xmlns:p14="http://schemas.microsoft.com/office/powerpoint/2010/main" val="1697221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smtClean="0"/>
              <a:pPr/>
              <a:t>7/11/2016</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smtClean="0"/>
              <a:pPr/>
              <a:t>‹N›</a:t>
            </a:fld>
            <a:endParaRPr lang="en-US"/>
          </a:p>
        </p:txBody>
      </p:sp>
      <p:sp>
        <p:nvSpPr>
          <p:cNvPr id="7" name="Freeform 6" title="Crop Mark"/>
          <p:cNvSpPr>
            <a:spLocks/>
          </p:cNvSpPr>
          <p:nvPr/>
        </p:nvSpPr>
        <p:spPr bwMode="auto">
          <a:xfrm>
            <a:off x="8151962" y="1685652"/>
            <a:ext cx="3275013" cy="4408488"/>
          </a:xfrm>
          <a:custGeom>
            <a:avLst/>
            <a:gdLst>
              <a:gd name="T0" fmla="*/ 3614 w 4125"/>
              <a:gd name="T1" fmla="*/ 0 h 5554"/>
              <a:gd name="T2" fmla="*/ 4125 w 4125"/>
              <a:gd name="T3" fmla="*/ 0 h 5554"/>
              <a:gd name="T4" fmla="*/ 4125 w 4125"/>
              <a:gd name="T5" fmla="*/ 5554 h 5554"/>
              <a:gd name="T6" fmla="*/ 0 w 4125"/>
              <a:gd name="T7" fmla="*/ 5554 h 5554"/>
              <a:gd name="T8" fmla="*/ 0 w 4125"/>
              <a:gd name="T9" fmla="*/ 5074 h 5554"/>
              <a:gd name="T10" fmla="*/ 3614 w 4125"/>
              <a:gd name="T11" fmla="*/ 5074 h 5554"/>
              <a:gd name="T12" fmla="*/ 3614 w 4125"/>
              <a:gd name="T13" fmla="*/ 0 h 5554"/>
            </a:gdLst>
            <a:ahLst/>
            <a:cxnLst>
              <a:cxn ang="0">
                <a:pos x="T0" y="T1"/>
              </a:cxn>
              <a:cxn ang="0">
                <a:pos x="T2" y="T3"/>
              </a:cxn>
              <a:cxn ang="0">
                <a:pos x="T4" y="T5"/>
              </a:cxn>
              <a:cxn ang="0">
                <a:pos x="T6" y="T7"/>
              </a:cxn>
              <a:cxn ang="0">
                <a:pos x="T8" y="T9"/>
              </a:cxn>
              <a:cxn ang="0">
                <a:pos x="T10" y="T11"/>
              </a:cxn>
              <a:cxn ang="0">
                <a:pos x="T12" y="T13"/>
              </a:cxn>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74879241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DE6118-2437-4B30-8E3C-4D2BE6020583}" type="datetimeFigureOut">
              <a:rPr lang="en-US" smtClean="0"/>
              <a:t>7/11/2016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57DC2-970A-4B3E-BB1C-7A09969E49DF}" type="slidenum">
              <a:rPr lang="en-US" smtClean="0"/>
              <a:t>‹N›</a:t>
            </a:fld>
            <a:endParaRPr lang="en-US"/>
          </a:p>
        </p:txBody>
      </p:sp>
    </p:spTree>
    <p:extLst>
      <p:ext uri="{BB962C8B-B14F-4D97-AF65-F5344CB8AC3E}">
        <p14:creationId xmlns:p14="http://schemas.microsoft.com/office/powerpoint/2010/main" val="1545608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DE6118-2437-4B30-8E3C-4D2BE6020583}" type="datetimeFigureOut">
              <a:rPr lang="en-US" smtClean="0"/>
              <a:t>7/11/2016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E57DC2-970A-4B3E-BB1C-7A09969E49DF}" type="slidenum">
              <a:rPr lang="en-US" smtClean="0"/>
              <a:t>‹N›</a:t>
            </a:fld>
            <a:endParaRPr lang="en-US"/>
          </a:p>
        </p:txBody>
      </p:sp>
    </p:spTree>
    <p:extLst>
      <p:ext uri="{BB962C8B-B14F-4D97-AF65-F5344CB8AC3E}">
        <p14:creationId xmlns:p14="http://schemas.microsoft.com/office/powerpoint/2010/main" val="3874442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DE6118-2437-4B30-8E3C-4D2BE6020583}" type="datetimeFigureOut">
              <a:rPr lang="en-US" smtClean="0"/>
              <a:t>7/11/2016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E57DC2-970A-4B3E-BB1C-7A09969E49DF}" type="slidenum">
              <a:rPr lang="en-US" smtClean="0"/>
              <a:t>‹N›</a:t>
            </a:fld>
            <a:endParaRPr lang="en-US"/>
          </a:p>
        </p:txBody>
      </p:sp>
    </p:spTree>
    <p:extLst>
      <p:ext uri="{BB962C8B-B14F-4D97-AF65-F5344CB8AC3E}">
        <p14:creationId xmlns:p14="http://schemas.microsoft.com/office/powerpoint/2010/main" val="3521481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7/11/2016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E57DC2-970A-4B3E-BB1C-7A09969E49DF}" type="slidenum">
              <a:rPr lang="en-US" smtClean="0"/>
              <a:t>‹N›</a:t>
            </a:fld>
            <a:endParaRPr lang="en-US"/>
          </a:p>
        </p:txBody>
      </p:sp>
    </p:spTree>
    <p:extLst>
      <p:ext uri="{BB962C8B-B14F-4D97-AF65-F5344CB8AC3E}">
        <p14:creationId xmlns:p14="http://schemas.microsoft.com/office/powerpoint/2010/main" val="2173535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7/11/2016</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‹N›</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80806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a:p>
        </p:txBody>
      </p:sp>
      <p:sp>
        <p:nvSpPr>
          <p:cNvPr id="3" name="Picture Placeholder 2"/>
          <p:cNvSpPr>
            <a:spLocks noGrp="1"/>
          </p:cNvSpPr>
          <p:nvPr>
            <p:ph type="pic" idx="1"/>
          </p:nvPr>
        </p:nvSpPr>
        <p:spPr>
          <a:xfrm>
            <a:off x="5532120" y="0"/>
            <a:ext cx="6659880" cy="6857999"/>
          </a:xfrm>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7/11/2016</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‹N›</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25750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smtClean="0"/>
              <a:pPr/>
              <a:t>7/11/2016</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smtClean="0"/>
              <a:pPr/>
              <a:t>‹N›</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595790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915128" y="1940374"/>
            <a:ext cx="8361229" cy="2098226"/>
          </a:xfrm>
        </p:spPr>
        <p:txBody>
          <a:bodyPr/>
          <a:lstStyle/>
          <a:p>
            <a:r>
              <a:rPr lang="it-IT" dirty="0" smtClean="0"/>
              <a:t/>
            </a:r>
            <a:br>
              <a:rPr lang="it-IT" dirty="0" smtClean="0"/>
            </a:br>
            <a:r>
              <a:rPr lang="it-IT" sz="8000" dirty="0" smtClean="0"/>
              <a:t>contrasto Alla </a:t>
            </a:r>
            <a:r>
              <a:rPr lang="it-IT" sz="8000" dirty="0" smtClean="0"/>
              <a:t>POVERTÀ </a:t>
            </a:r>
            <a:endParaRPr lang="it-IT" sz="8000" dirty="0"/>
          </a:p>
        </p:txBody>
      </p:sp>
      <p:sp>
        <p:nvSpPr>
          <p:cNvPr id="5" name="Sottotitolo 4"/>
          <p:cNvSpPr>
            <a:spLocks noGrp="1"/>
          </p:cNvSpPr>
          <p:nvPr>
            <p:ph type="subTitle" idx="1"/>
          </p:nvPr>
        </p:nvSpPr>
        <p:spPr>
          <a:xfrm>
            <a:off x="2679906" y="4032479"/>
            <a:ext cx="6831673" cy="1530121"/>
          </a:xfrm>
        </p:spPr>
        <p:txBody>
          <a:bodyPr>
            <a:noAutofit/>
          </a:bodyPr>
          <a:lstStyle/>
          <a:p>
            <a:r>
              <a:rPr lang="it-IT" sz="4000" b="1" dirty="0" smtClean="0"/>
              <a:t>Le </a:t>
            </a:r>
            <a:r>
              <a:rPr lang="it-IT" sz="4000" b="1" dirty="0" smtClean="0"/>
              <a:t>proposte</a:t>
            </a:r>
            <a:endParaRPr lang="it-IT" sz="4000" b="1" dirty="0" smtClean="0"/>
          </a:p>
          <a:p>
            <a:r>
              <a:rPr lang="it-IT" sz="4000" b="1" dirty="0" smtClean="0"/>
              <a:t> di Sinistra Italiana</a:t>
            </a:r>
            <a:endParaRPr lang="it-IT" sz="4000" b="1" dirty="0"/>
          </a:p>
        </p:txBody>
      </p:sp>
      <p:pic>
        <p:nvPicPr>
          <p:cNvPr id="4" name="Immagine 3"/>
          <p:cNvPicPr>
            <a:picLocks noChangeAspect="1"/>
          </p:cNvPicPr>
          <p:nvPr/>
        </p:nvPicPr>
        <p:blipFill rotWithShape="1">
          <a:blip r:embed="rId2"/>
          <a:srcRect t="1099" r="1933" b="-1"/>
          <a:stretch/>
        </p:blipFill>
        <p:spPr>
          <a:xfrm>
            <a:off x="5410200" y="0"/>
            <a:ext cx="1642895" cy="1656863"/>
          </a:xfrm>
          <a:prstGeom prst="rect">
            <a:avLst/>
          </a:prstGeom>
        </p:spPr>
      </p:pic>
    </p:spTree>
    <p:extLst>
      <p:ext uri="{BB962C8B-B14F-4D97-AF65-F5344CB8AC3E}">
        <p14:creationId xmlns:p14="http://schemas.microsoft.com/office/powerpoint/2010/main" val="9499649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SPERIMENTAZIONE DI PIATTAFORME INFORMATICHE DEDICATE AL SOSTEGNO DI SOGGETTI VULNERABILI E ALLA MESSA IN RETE DI RISORSE TERRITORIALI PUBBLICHE E PRIVATE DISPONIBILI</a:t>
            </a:r>
            <a:endParaRPr lang="it-IT" b="1" dirty="0"/>
          </a:p>
        </p:txBody>
      </p:sp>
      <p:pic>
        <p:nvPicPr>
          <p:cNvPr id="4" name="Segnaposto contenuto 3"/>
          <p:cNvPicPr>
            <a:picLocks noGrp="1" noChangeAspect="1"/>
          </p:cNvPicPr>
          <p:nvPr>
            <p:ph idx="1"/>
          </p:nvPr>
        </p:nvPicPr>
        <p:blipFill>
          <a:blip r:embed="rId2"/>
          <a:stretch>
            <a:fillRect/>
          </a:stretch>
        </p:blipFill>
        <p:spPr>
          <a:xfrm>
            <a:off x="5638800" y="2822520"/>
            <a:ext cx="4105162" cy="4299617"/>
          </a:xfrm>
        </p:spPr>
      </p:pic>
      <p:pic>
        <p:nvPicPr>
          <p:cNvPr id="5" name="Immagine 4"/>
          <p:cNvPicPr>
            <a:picLocks noChangeAspect="1"/>
          </p:cNvPicPr>
          <p:nvPr/>
        </p:nvPicPr>
        <p:blipFill rotWithShape="1">
          <a:blip r:embed="rId3"/>
          <a:srcRect t="1099" r="1933" b="-1"/>
          <a:stretch/>
        </p:blipFill>
        <p:spPr>
          <a:xfrm>
            <a:off x="1335974" y="4648200"/>
            <a:ext cx="1642895" cy="1656863"/>
          </a:xfrm>
          <a:prstGeom prst="rect">
            <a:avLst/>
          </a:prstGeom>
        </p:spPr>
      </p:pic>
    </p:spTree>
    <p:extLst>
      <p:ext uri="{BB962C8B-B14F-4D97-AF65-F5344CB8AC3E}">
        <p14:creationId xmlns:p14="http://schemas.microsoft.com/office/powerpoint/2010/main" val="3762155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01353" y="573760"/>
            <a:ext cx="9601200" cy="1485900"/>
          </a:xfrm>
        </p:spPr>
        <p:txBody>
          <a:bodyPr>
            <a:normAutofit fontScale="90000"/>
          </a:bodyPr>
          <a:lstStyle/>
          <a:p>
            <a:r>
              <a:rPr lang="it-IT" b="1" dirty="0" smtClean="0"/>
              <a:t>VALORIZZAZIONE DELLA LEGGE 328 PER LA REALIZZAZIONE DEL SISTEMA INTEGRATO DI INTERVENTI E SERVIZI SOCIALI</a:t>
            </a:r>
            <a:endParaRPr lang="it-IT" b="1" dirty="0"/>
          </a:p>
        </p:txBody>
      </p:sp>
      <p:pic>
        <p:nvPicPr>
          <p:cNvPr id="4" name="Segnaposto contenuto 3"/>
          <p:cNvPicPr>
            <a:picLocks noGrp="1" noChangeAspect="1"/>
          </p:cNvPicPr>
          <p:nvPr>
            <p:ph idx="1"/>
          </p:nvPr>
        </p:nvPicPr>
        <p:blipFill>
          <a:blip r:embed="rId2"/>
          <a:stretch>
            <a:fillRect/>
          </a:stretch>
        </p:blipFill>
        <p:spPr>
          <a:xfrm>
            <a:off x="5719749" y="2423301"/>
            <a:ext cx="4138626" cy="4434699"/>
          </a:xfrm>
        </p:spPr>
      </p:pic>
      <p:pic>
        <p:nvPicPr>
          <p:cNvPr id="5" name="Immagine 4"/>
          <p:cNvPicPr>
            <a:picLocks noChangeAspect="1"/>
          </p:cNvPicPr>
          <p:nvPr/>
        </p:nvPicPr>
        <p:blipFill rotWithShape="1">
          <a:blip r:embed="rId3"/>
          <a:srcRect t="1099" r="1933" b="-1"/>
          <a:stretch/>
        </p:blipFill>
        <p:spPr>
          <a:xfrm>
            <a:off x="1295400" y="4267200"/>
            <a:ext cx="1642895" cy="1656863"/>
          </a:xfrm>
          <a:prstGeom prst="rect">
            <a:avLst/>
          </a:prstGeom>
        </p:spPr>
      </p:pic>
    </p:spTree>
    <p:extLst>
      <p:ext uri="{BB962C8B-B14F-4D97-AF65-F5344CB8AC3E}">
        <p14:creationId xmlns:p14="http://schemas.microsoft.com/office/powerpoint/2010/main" val="126427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INTRODUZIONE DELL'INDICE DI GINI, PER LA MISURA DELLA DISEGUAGLIANZA DI UNA DISTRIBUZIONE</a:t>
            </a:r>
            <a:endParaRPr lang="it-IT" b="1" dirty="0"/>
          </a:p>
        </p:txBody>
      </p:sp>
      <p:pic>
        <p:nvPicPr>
          <p:cNvPr id="4" name="Segnaposto contenuto 3"/>
          <p:cNvPicPr>
            <a:picLocks noGrp="1" noChangeAspect="1"/>
          </p:cNvPicPr>
          <p:nvPr>
            <p:ph idx="1"/>
          </p:nvPr>
        </p:nvPicPr>
        <p:blipFill>
          <a:blip r:embed="rId2"/>
          <a:stretch>
            <a:fillRect/>
          </a:stretch>
        </p:blipFill>
        <p:spPr>
          <a:xfrm>
            <a:off x="5657064" y="2423079"/>
            <a:ext cx="4234347" cy="4434921"/>
          </a:xfrm>
        </p:spPr>
      </p:pic>
      <p:pic>
        <p:nvPicPr>
          <p:cNvPr id="5" name="Immagine 4"/>
          <p:cNvPicPr>
            <a:picLocks noChangeAspect="1"/>
          </p:cNvPicPr>
          <p:nvPr/>
        </p:nvPicPr>
        <p:blipFill rotWithShape="1">
          <a:blip r:embed="rId3"/>
          <a:srcRect t="1099" r="1933" b="-1"/>
          <a:stretch/>
        </p:blipFill>
        <p:spPr>
          <a:xfrm>
            <a:off x="1371600" y="4114800"/>
            <a:ext cx="1642895" cy="1656863"/>
          </a:xfrm>
          <a:prstGeom prst="rect">
            <a:avLst/>
          </a:prstGeom>
        </p:spPr>
      </p:pic>
    </p:spTree>
    <p:extLst>
      <p:ext uri="{BB962C8B-B14F-4D97-AF65-F5344CB8AC3E}">
        <p14:creationId xmlns:p14="http://schemas.microsoft.com/office/powerpoint/2010/main" val="7541245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povertà in Italia: i dati ISTAT </a:t>
            </a:r>
            <a:endParaRPr lang="it-IT" dirty="0"/>
          </a:p>
        </p:txBody>
      </p:sp>
      <p:sp>
        <p:nvSpPr>
          <p:cNvPr id="3" name="Segnaposto contenuto 2"/>
          <p:cNvSpPr>
            <a:spLocks noGrp="1"/>
          </p:cNvSpPr>
          <p:nvPr>
            <p:ph idx="1"/>
          </p:nvPr>
        </p:nvSpPr>
        <p:spPr>
          <a:xfrm>
            <a:off x="1371600" y="1734581"/>
            <a:ext cx="9601200" cy="4272993"/>
          </a:xfrm>
        </p:spPr>
        <p:txBody>
          <a:bodyPr/>
          <a:lstStyle/>
          <a:p>
            <a:pPr marL="342900" indent="-342900">
              <a:buFont typeface="Arial" charset="0"/>
              <a:buChar char="•"/>
            </a:pPr>
            <a:r>
              <a:rPr lang="it-IT" dirty="0"/>
              <a:t>L’Istat ha rilevato che nel </a:t>
            </a:r>
            <a:r>
              <a:rPr lang="it-IT" dirty="0" smtClean="0"/>
              <a:t>2014, </a:t>
            </a:r>
            <a:r>
              <a:rPr lang="it-IT" b="1" dirty="0" smtClean="0"/>
              <a:t>1 </a:t>
            </a:r>
            <a:r>
              <a:rPr lang="it-IT" b="1" dirty="0"/>
              <a:t>milione 470 mila famiglie</a:t>
            </a:r>
            <a:r>
              <a:rPr lang="it-IT" dirty="0"/>
              <a:t> residenti in Italia, il 5,7% del totale sono stimate in condizione di povertà assoluta. Solo nella condizione di povertà assoluta, quindi, si stimano di 4 milioni e 102 mila individui , il 6,8% dell’intera popolazione.</a:t>
            </a:r>
          </a:p>
          <a:p>
            <a:pPr marL="342900" indent="-342900">
              <a:buFont typeface="Arial" charset="0"/>
              <a:buChar char="•"/>
            </a:pPr>
            <a:r>
              <a:rPr lang="it-IT" dirty="0"/>
              <a:t> Il fenomeno è più diffuso tra le </a:t>
            </a:r>
            <a:r>
              <a:rPr lang="it-IT" b="1" dirty="0"/>
              <a:t>famiglie residenti nel Mezzogiorno</a:t>
            </a:r>
            <a:r>
              <a:rPr lang="it-IT" dirty="0"/>
              <a:t>, dove si stimano in condizione di povertà circa 704 mila famiglie (l’8,6% del totale), pari a 1,9 milioni di individui poveri (il 45,5% del totale dei poveri . </a:t>
            </a:r>
          </a:p>
          <a:p>
            <a:pPr marL="342900" indent="-342900">
              <a:buFont typeface="Arial" charset="0"/>
              <a:buChar char="•"/>
            </a:pPr>
            <a:r>
              <a:rPr lang="it-IT" dirty="0"/>
              <a:t>Sono 1 milione 45 mila i </a:t>
            </a:r>
            <a:r>
              <a:rPr lang="it-IT" b="1" dirty="0"/>
              <a:t>minori</a:t>
            </a:r>
            <a:r>
              <a:rPr lang="it-IT" dirty="0"/>
              <a:t> coinvolti, il 10% di quelli residenti nel nostro Paese. Il numero di minori poveri assoluti risulta quasi doppio rispetto a quello stimato nel 2011 (523 mila; il 5% del totale) e triplo rispetto a quello del 2008 (375 mila; il 3,7%) Nonostante l’assegno per il nucleo familiare venga erogato a oltre 230 mila famiglie con tre o più figli minori, il 18,6% delle famiglie di questa tipologia (143 mila) continua ad essere in povertà assoluta, per un totale di 375 mila minori.</a:t>
            </a:r>
          </a:p>
        </p:txBody>
      </p:sp>
    </p:spTree>
    <p:extLst>
      <p:ext uri="{BB962C8B-B14F-4D97-AF65-F5344CB8AC3E}">
        <p14:creationId xmlns:p14="http://schemas.microsoft.com/office/powerpoint/2010/main" val="19812584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71600" y="1524000"/>
            <a:ext cx="9601200" cy="838200"/>
          </a:xfrm>
        </p:spPr>
        <p:txBody>
          <a:bodyPr/>
          <a:lstStyle/>
          <a:p>
            <a:r>
              <a:rPr lang="it-IT" dirty="0" smtClean="0"/>
              <a:t>Proposte emendative </a:t>
            </a:r>
            <a:r>
              <a:rPr lang="it-IT" dirty="0" smtClean="0"/>
              <a:t>di Sinistra Italiana</a:t>
            </a:r>
            <a:endParaRPr lang="it-IT" dirty="0"/>
          </a:p>
        </p:txBody>
      </p:sp>
      <p:sp>
        <p:nvSpPr>
          <p:cNvPr id="3" name="Segnaposto contenuto 2"/>
          <p:cNvSpPr>
            <a:spLocks noGrp="1"/>
          </p:cNvSpPr>
          <p:nvPr>
            <p:ph idx="1"/>
          </p:nvPr>
        </p:nvSpPr>
        <p:spPr>
          <a:xfrm>
            <a:off x="1371600" y="2590800"/>
            <a:ext cx="9601200" cy="3581400"/>
          </a:xfrm>
        </p:spPr>
        <p:txBody>
          <a:bodyPr>
            <a:normAutofit fontScale="92500"/>
          </a:bodyPr>
          <a:lstStyle/>
          <a:p>
            <a:r>
              <a:rPr lang="it-IT" b="1" dirty="0" smtClean="0"/>
              <a:t>Economica</a:t>
            </a:r>
            <a:r>
              <a:rPr lang="it-IT" dirty="0" smtClean="0"/>
              <a:t>: emendamenti riguardanti il reddito minimo</a:t>
            </a:r>
          </a:p>
          <a:p>
            <a:r>
              <a:rPr lang="it-IT" b="1" dirty="0" smtClean="0"/>
              <a:t>Culturale</a:t>
            </a:r>
            <a:r>
              <a:rPr lang="it-IT" dirty="0" smtClean="0"/>
              <a:t> : emendamenti riguardanti la valorizzazione dei CPT-EDA e riconoscimento dei centri antiviolenza e case internazionali delle donne per contrastare la vulnerabilità delle donne e costruire una cultura della differenza e non dell'omologazione</a:t>
            </a:r>
          </a:p>
          <a:p>
            <a:r>
              <a:rPr lang="it-IT" b="1" dirty="0" smtClean="0"/>
              <a:t>Sociale</a:t>
            </a:r>
            <a:r>
              <a:rPr lang="it-IT" dirty="0" smtClean="0"/>
              <a:t> : emendamenti riguardanti la costituzione di un osservatorio del fenomeno povertà con un focus particolare sulle periferie urbane, la sperimentazione di piattaforme informatiche dedicate al sostegno di soggetti vulnerabili, l'erogazione gratuita di servizi sociali per i minori,  la valorizzazione della legge 328 e l'introduzione dell'indice di </a:t>
            </a:r>
            <a:r>
              <a:rPr lang="it-IT" dirty="0" err="1" smtClean="0"/>
              <a:t>Gini</a:t>
            </a:r>
            <a:r>
              <a:rPr lang="it-IT" dirty="0" smtClean="0"/>
              <a:t>, la misura della diseguaglianza di una </a:t>
            </a:r>
            <a:r>
              <a:rPr lang="it-IT" dirty="0" smtClean="0"/>
              <a:t>distribuzione</a:t>
            </a:r>
          </a:p>
          <a:p>
            <a:r>
              <a:rPr lang="it-IT" b="1" dirty="0" smtClean="0"/>
              <a:t>Minori</a:t>
            </a:r>
            <a:r>
              <a:rPr lang="it-IT" dirty="0" smtClean="0"/>
              <a:t>: gratuità per i minori di 16 anni dei servizi socio-educativi, scolastici e trasporto pubblico locale</a:t>
            </a:r>
            <a:endParaRPr lang="it-IT" dirty="0"/>
          </a:p>
        </p:txBody>
      </p:sp>
      <p:pic>
        <p:nvPicPr>
          <p:cNvPr id="6" name="Immagine 5"/>
          <p:cNvPicPr>
            <a:picLocks noChangeAspect="1"/>
          </p:cNvPicPr>
          <p:nvPr/>
        </p:nvPicPr>
        <p:blipFill rotWithShape="1">
          <a:blip r:embed="rId2"/>
          <a:srcRect t="1099" r="1933" b="-1"/>
          <a:stretch/>
        </p:blipFill>
        <p:spPr>
          <a:xfrm>
            <a:off x="5867401" y="232487"/>
            <a:ext cx="1053952" cy="1062913"/>
          </a:xfrm>
          <a:prstGeom prst="rect">
            <a:avLst/>
          </a:prstGeom>
        </p:spPr>
      </p:pic>
    </p:spTree>
    <p:extLst>
      <p:ext uri="{BB962C8B-B14F-4D97-AF65-F5344CB8AC3E}">
        <p14:creationId xmlns:p14="http://schemas.microsoft.com/office/powerpoint/2010/main" val="21190414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73210" y="365331"/>
            <a:ext cx="11696603" cy="742950"/>
          </a:xfrm>
        </p:spPr>
        <p:txBody>
          <a:bodyPr>
            <a:normAutofit fontScale="90000"/>
          </a:bodyPr>
          <a:lstStyle/>
          <a:p>
            <a:r>
              <a:rPr lang="it-IT" sz="4000" b="1" dirty="0" smtClean="0"/>
              <a:t>INTRODUZIONE DEL REDDITO</a:t>
            </a:r>
            <a:r>
              <a:rPr lang="it-IT" sz="6000" b="1" dirty="0" smtClean="0"/>
              <a:t> </a:t>
            </a:r>
            <a:r>
              <a:rPr lang="it-IT" sz="4000" b="1" dirty="0" smtClean="0"/>
              <a:t>MINIMO</a:t>
            </a:r>
            <a:r>
              <a:rPr lang="it-IT" sz="6000" b="1" dirty="0" smtClean="0"/>
              <a:t> </a:t>
            </a:r>
            <a:r>
              <a:rPr lang="it-IT" sz="4000" b="1" dirty="0" smtClean="0"/>
              <a:t>GARANTITO </a:t>
            </a:r>
            <a:r>
              <a:rPr lang="it-IT" sz="4000" b="1" dirty="0" smtClean="0"/>
              <a:t/>
            </a:r>
            <a:br>
              <a:rPr lang="it-IT" sz="4000" b="1" dirty="0" smtClean="0"/>
            </a:br>
            <a:r>
              <a:rPr lang="it-IT" b="1" dirty="0" smtClean="0"/>
              <a:t>per </a:t>
            </a:r>
            <a:r>
              <a:rPr lang="it-IT" b="1" dirty="0" smtClean="0"/>
              <a:t>contrastare la marginalità e garantire </a:t>
            </a:r>
            <a:r>
              <a:rPr lang="it-IT" b="1" dirty="0" smtClean="0"/>
              <a:t/>
            </a:r>
            <a:br>
              <a:rPr lang="it-IT" b="1" dirty="0" smtClean="0"/>
            </a:br>
            <a:r>
              <a:rPr lang="it-IT" b="1" dirty="0" smtClean="0"/>
              <a:t>la </a:t>
            </a:r>
            <a:r>
              <a:rPr lang="it-IT" b="1" dirty="0" smtClean="0"/>
              <a:t>dignità della persona attraverso</a:t>
            </a:r>
          </a:p>
          <a:p>
            <a:r>
              <a:rPr lang="it-IT" b="1" dirty="0" smtClean="0"/>
              <a:t>un investimento che porti all'emancipazione </a:t>
            </a:r>
            <a:r>
              <a:rPr lang="it-IT" b="1" dirty="0" smtClean="0"/>
              <a:t/>
            </a:r>
            <a:br>
              <a:rPr lang="it-IT" b="1" dirty="0" smtClean="0"/>
            </a:br>
            <a:r>
              <a:rPr lang="it-IT" b="1" dirty="0" smtClean="0"/>
              <a:t>dalla </a:t>
            </a:r>
            <a:r>
              <a:rPr lang="it-IT" b="1" dirty="0" smtClean="0"/>
              <a:t>temporanea condizione di vulnerabilità</a:t>
            </a:r>
          </a:p>
          <a:p>
            <a:r>
              <a:rPr lang="it-IT" b="1" dirty="0"/>
              <a:t>e</a:t>
            </a:r>
            <a:r>
              <a:rPr lang="it-IT" b="1" dirty="0" smtClean="0"/>
              <a:t> povertà </a:t>
            </a:r>
            <a:r>
              <a:rPr lang="it-IT" b="1" dirty="0" smtClean="0"/>
              <a:t/>
            </a:r>
            <a:br>
              <a:rPr lang="it-IT" b="1" dirty="0" smtClean="0"/>
            </a:br>
            <a:r>
              <a:rPr lang="it-IT" b="1" dirty="0"/>
              <a:t/>
            </a:r>
            <a:br>
              <a:rPr lang="it-IT" b="1" dirty="0"/>
            </a:br>
            <a:endParaRPr lang="it-IT" sz="6700" b="1" dirty="0"/>
          </a:p>
        </p:txBody>
      </p:sp>
      <p:pic>
        <p:nvPicPr>
          <p:cNvPr id="4" name="Segnaposto contenuto 3"/>
          <p:cNvPicPr>
            <a:picLocks noGrp="1" noChangeAspect="1"/>
          </p:cNvPicPr>
          <p:nvPr>
            <p:ph idx="1"/>
          </p:nvPr>
        </p:nvPicPr>
        <p:blipFill>
          <a:blip r:embed="rId2"/>
          <a:stretch>
            <a:fillRect/>
          </a:stretch>
        </p:blipFill>
        <p:spPr>
          <a:xfrm>
            <a:off x="6899108" y="2700456"/>
            <a:ext cx="4040171" cy="4471981"/>
          </a:xfrm>
        </p:spPr>
      </p:pic>
      <p:pic>
        <p:nvPicPr>
          <p:cNvPr id="5" name="Immagine 4"/>
          <p:cNvPicPr>
            <a:picLocks noChangeAspect="1"/>
          </p:cNvPicPr>
          <p:nvPr/>
        </p:nvPicPr>
        <p:blipFill rotWithShape="1">
          <a:blip r:embed="rId3"/>
          <a:srcRect t="1099" r="1933" b="-1"/>
          <a:stretch/>
        </p:blipFill>
        <p:spPr>
          <a:xfrm>
            <a:off x="1447800" y="4495800"/>
            <a:ext cx="1642895" cy="1656863"/>
          </a:xfrm>
          <a:prstGeom prst="rect">
            <a:avLst/>
          </a:prstGeom>
        </p:spPr>
      </p:pic>
    </p:spTree>
    <p:extLst>
      <p:ext uri="{BB962C8B-B14F-4D97-AF65-F5344CB8AC3E}">
        <p14:creationId xmlns:p14="http://schemas.microsoft.com/office/powerpoint/2010/main" val="15116082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L'EROGAZIONE GRATUITA DI SERVIZI SOCIALI PER I MINORI quali i servizi scolastici, socio-educativi e servizi degli enti territoriali compreso il trasporto pubblico locale. </a:t>
            </a:r>
            <a:r>
              <a:rPr lang="it-IT" b="1" dirty="0" smtClean="0"/>
              <a:t/>
            </a:r>
            <a:br>
              <a:rPr lang="it-IT" b="1" dirty="0" smtClean="0"/>
            </a:br>
            <a:endParaRPr lang="it-IT" b="1" dirty="0"/>
          </a:p>
        </p:txBody>
      </p:sp>
      <p:pic>
        <p:nvPicPr>
          <p:cNvPr id="4" name="Segnaposto contenuto 3"/>
          <p:cNvPicPr>
            <a:picLocks noGrp="1" noChangeAspect="1"/>
          </p:cNvPicPr>
          <p:nvPr>
            <p:ph idx="1"/>
          </p:nvPr>
        </p:nvPicPr>
        <p:blipFill>
          <a:blip r:embed="rId2"/>
          <a:stretch>
            <a:fillRect/>
          </a:stretch>
        </p:blipFill>
        <p:spPr>
          <a:xfrm>
            <a:off x="4965699" y="2813049"/>
            <a:ext cx="3938155" cy="4124699"/>
          </a:xfrm>
        </p:spPr>
      </p:pic>
      <p:pic>
        <p:nvPicPr>
          <p:cNvPr id="5" name="Immagine 4"/>
          <p:cNvPicPr>
            <a:picLocks noChangeAspect="1"/>
          </p:cNvPicPr>
          <p:nvPr/>
        </p:nvPicPr>
        <p:blipFill rotWithShape="1">
          <a:blip r:embed="rId3"/>
          <a:srcRect t="1099" r="1933" b="-1"/>
          <a:stretch/>
        </p:blipFill>
        <p:spPr>
          <a:xfrm>
            <a:off x="1396340" y="4343400"/>
            <a:ext cx="1642895" cy="1656863"/>
          </a:xfrm>
          <a:prstGeom prst="rect">
            <a:avLst/>
          </a:prstGeom>
        </p:spPr>
      </p:pic>
    </p:spTree>
    <p:extLst>
      <p:ext uri="{BB962C8B-B14F-4D97-AF65-F5344CB8AC3E}">
        <p14:creationId xmlns:p14="http://schemas.microsoft.com/office/powerpoint/2010/main" val="11087243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RICONOSCIMENTO DEI CENTRI ANTIVIOLENZA E DELLE CASE INTERNAZIONALI DELLE DONNE per introdurre la visione di genere nel contrasto alla povertà  </a:t>
            </a:r>
            <a:r>
              <a:rPr lang="it-IT" b="1" dirty="0" smtClean="0"/>
              <a:t/>
            </a:r>
            <a:br>
              <a:rPr lang="it-IT" b="1" dirty="0" smtClean="0"/>
            </a:br>
            <a:endParaRPr lang="it-IT" b="1" dirty="0"/>
          </a:p>
        </p:txBody>
      </p:sp>
      <p:pic>
        <p:nvPicPr>
          <p:cNvPr id="4" name="Segnaposto contenuto 3"/>
          <p:cNvPicPr>
            <a:picLocks noGrp="1" noChangeAspect="1"/>
          </p:cNvPicPr>
          <p:nvPr>
            <p:ph idx="1"/>
          </p:nvPr>
        </p:nvPicPr>
        <p:blipFill>
          <a:blip r:embed="rId2"/>
          <a:stretch>
            <a:fillRect/>
          </a:stretch>
        </p:blipFill>
        <p:spPr>
          <a:xfrm>
            <a:off x="5553744" y="2936197"/>
            <a:ext cx="3972207" cy="4143336"/>
          </a:xfrm>
        </p:spPr>
      </p:pic>
      <p:pic>
        <p:nvPicPr>
          <p:cNvPr id="5" name="Immagine 4"/>
          <p:cNvPicPr>
            <a:picLocks noChangeAspect="1"/>
          </p:cNvPicPr>
          <p:nvPr/>
        </p:nvPicPr>
        <p:blipFill rotWithShape="1">
          <a:blip r:embed="rId3"/>
          <a:srcRect t="1099" r="1933" b="-1"/>
          <a:stretch/>
        </p:blipFill>
        <p:spPr>
          <a:xfrm>
            <a:off x="1447800" y="4419600"/>
            <a:ext cx="1642895" cy="1656863"/>
          </a:xfrm>
          <a:prstGeom prst="rect">
            <a:avLst/>
          </a:prstGeom>
        </p:spPr>
      </p:pic>
    </p:spTree>
    <p:extLst>
      <p:ext uri="{BB962C8B-B14F-4D97-AF65-F5344CB8AC3E}">
        <p14:creationId xmlns:p14="http://schemas.microsoft.com/office/powerpoint/2010/main" val="1296195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INCREMENTO, ANCHE GRADUALE, DELLE RISORSE STANZIATE DAL GOVERNO PER SOSTENERE LE FAMIGLIE E LE PERSONE IN POVERTÀ ASSOLUTA. </a:t>
            </a:r>
            <a:r>
              <a:rPr lang="it-IT" b="1" dirty="0" smtClean="0"/>
              <a:t/>
            </a:r>
            <a:br>
              <a:rPr lang="it-IT" b="1" dirty="0" smtClean="0"/>
            </a:br>
            <a:r>
              <a:rPr lang="it-IT" b="1" dirty="0"/>
              <a:t/>
            </a:r>
            <a:br>
              <a:rPr lang="it-IT" b="1" dirty="0"/>
            </a:br>
            <a:endParaRPr lang="it-IT" b="1" dirty="0"/>
          </a:p>
        </p:txBody>
      </p:sp>
      <p:pic>
        <p:nvPicPr>
          <p:cNvPr id="4" name="Segnaposto contenuto 3"/>
          <p:cNvPicPr>
            <a:picLocks noGrp="1" noChangeAspect="1"/>
          </p:cNvPicPr>
          <p:nvPr>
            <p:ph idx="1"/>
          </p:nvPr>
        </p:nvPicPr>
        <p:blipFill>
          <a:blip r:embed="rId2"/>
          <a:stretch>
            <a:fillRect/>
          </a:stretch>
        </p:blipFill>
        <p:spPr>
          <a:xfrm>
            <a:off x="6685124" y="2700821"/>
            <a:ext cx="3969166" cy="4157179"/>
          </a:xfrm>
        </p:spPr>
      </p:pic>
      <p:pic>
        <p:nvPicPr>
          <p:cNvPr id="5" name="Immagine 4"/>
          <p:cNvPicPr>
            <a:picLocks noChangeAspect="1"/>
          </p:cNvPicPr>
          <p:nvPr/>
        </p:nvPicPr>
        <p:blipFill rotWithShape="1">
          <a:blip r:embed="rId3"/>
          <a:srcRect t="1099" r="1933" b="-1"/>
          <a:stretch/>
        </p:blipFill>
        <p:spPr>
          <a:xfrm>
            <a:off x="1395351" y="4419600"/>
            <a:ext cx="1642895" cy="1656863"/>
          </a:xfrm>
          <a:prstGeom prst="rect">
            <a:avLst/>
          </a:prstGeom>
        </p:spPr>
      </p:pic>
    </p:spTree>
    <p:extLst>
      <p:ext uri="{BB962C8B-B14F-4D97-AF65-F5344CB8AC3E}">
        <p14:creationId xmlns:p14="http://schemas.microsoft.com/office/powerpoint/2010/main" val="632094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b="1" dirty="0" smtClean="0"/>
              <a:t>VALORIZZAZIONE DEI CTP-EDA PER L'ISTRUZIONE E LA FORMAZIONE IN ETÀ ADULTA</a:t>
            </a:r>
            <a:endParaRPr lang="it-IT" sz="6600" b="1" dirty="0"/>
          </a:p>
        </p:txBody>
      </p:sp>
      <p:pic>
        <p:nvPicPr>
          <p:cNvPr id="6" name="Segnaposto contenuto 3"/>
          <p:cNvPicPr>
            <a:picLocks noGrp="1" noChangeAspect="1"/>
          </p:cNvPicPr>
          <p:nvPr>
            <p:ph idx="1"/>
          </p:nvPr>
        </p:nvPicPr>
        <p:blipFill>
          <a:blip r:embed="rId2"/>
          <a:stretch>
            <a:fillRect/>
          </a:stretch>
        </p:blipFill>
        <p:spPr>
          <a:xfrm>
            <a:off x="6414356" y="2865201"/>
            <a:ext cx="3987111" cy="4269661"/>
          </a:xfrm>
        </p:spPr>
      </p:pic>
      <p:pic>
        <p:nvPicPr>
          <p:cNvPr id="4" name="Immagine 3"/>
          <p:cNvPicPr>
            <a:picLocks noChangeAspect="1"/>
          </p:cNvPicPr>
          <p:nvPr/>
        </p:nvPicPr>
        <p:blipFill rotWithShape="1">
          <a:blip r:embed="rId3"/>
          <a:srcRect t="1099" r="1933" b="-1"/>
          <a:stretch/>
        </p:blipFill>
        <p:spPr>
          <a:xfrm>
            <a:off x="1371600" y="4267200"/>
            <a:ext cx="1642895" cy="1656863"/>
          </a:xfrm>
          <a:prstGeom prst="rect">
            <a:avLst/>
          </a:prstGeom>
        </p:spPr>
      </p:pic>
    </p:spTree>
    <p:extLst>
      <p:ext uri="{BB962C8B-B14F-4D97-AF65-F5344CB8AC3E}">
        <p14:creationId xmlns:p14="http://schemas.microsoft.com/office/powerpoint/2010/main" val="7940870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COSTITUZIONE DI UN OSSERVATORIO PERMANENTE SUL FENOMENO DELLA POVERTÀ </a:t>
            </a:r>
            <a:r>
              <a:rPr lang="it-IT" b="1" dirty="0" smtClean="0"/>
              <a:t/>
            </a:r>
            <a:br>
              <a:rPr lang="it-IT" b="1" dirty="0" smtClean="0"/>
            </a:br>
            <a:endParaRPr lang="it-IT" b="1" dirty="0"/>
          </a:p>
        </p:txBody>
      </p:sp>
      <p:pic>
        <p:nvPicPr>
          <p:cNvPr id="4" name="Segnaposto contenuto 3"/>
          <p:cNvPicPr>
            <a:picLocks noGrp="1" noChangeAspect="1"/>
          </p:cNvPicPr>
          <p:nvPr>
            <p:ph idx="1"/>
          </p:nvPr>
        </p:nvPicPr>
        <p:blipFill>
          <a:blip r:embed="rId2"/>
          <a:stretch>
            <a:fillRect/>
          </a:stretch>
        </p:blipFill>
        <p:spPr>
          <a:xfrm>
            <a:off x="5357091" y="2524104"/>
            <a:ext cx="4137891" cy="4333896"/>
          </a:xfrm>
        </p:spPr>
      </p:pic>
      <p:pic>
        <p:nvPicPr>
          <p:cNvPr id="5" name="Immagine 4"/>
          <p:cNvPicPr>
            <a:picLocks noChangeAspect="1"/>
          </p:cNvPicPr>
          <p:nvPr/>
        </p:nvPicPr>
        <p:blipFill rotWithShape="1">
          <a:blip r:embed="rId3"/>
          <a:srcRect t="1099" r="1933" b="-1"/>
          <a:stretch/>
        </p:blipFill>
        <p:spPr>
          <a:xfrm>
            <a:off x="1371600" y="4191000"/>
            <a:ext cx="1642895" cy="1656863"/>
          </a:xfrm>
          <a:prstGeom prst="rect">
            <a:avLst/>
          </a:prstGeom>
        </p:spPr>
      </p:pic>
    </p:spTree>
    <p:extLst>
      <p:ext uri="{BB962C8B-B14F-4D97-AF65-F5344CB8AC3E}">
        <p14:creationId xmlns:p14="http://schemas.microsoft.com/office/powerpoint/2010/main" val="1819967943"/>
      </p:ext>
    </p:extLst>
  </p:cSld>
  <p:clrMapOvr>
    <a:masterClrMapping/>
  </p:clrMapOvr>
  <p:timing>
    <p:tnLst>
      <p:par>
        <p:cTn id="1" dur="indefinite" restart="never" nodeType="tmRoot"/>
      </p:par>
    </p:tnLst>
  </p:timing>
</p:sld>
</file>

<file path=ppt/theme/theme1.xml><?xml version="1.0" encoding="utf-8"?>
<a:theme xmlns:a="http://schemas.openxmlformats.org/drawingml/2006/main" name="Ritaglio">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majorFont>
      <a:minorFont>
        <a:latin typeface="Franklin Gothic Book"/>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Crop_16x9</Template>
  <TotalTime>186</TotalTime>
  <Words>482</Words>
  <Application>Microsoft Office PowerPoint</Application>
  <PresentationFormat>Personalizzato</PresentationFormat>
  <Paragraphs>23</Paragraphs>
  <Slides>12</Slides>
  <Notes>0</Notes>
  <HiddenSlides>0</HiddenSlides>
  <MMClips>0</MMClips>
  <ScaleCrop>false</ScaleCrop>
  <HeadingPairs>
    <vt:vector size="4" baseType="variant">
      <vt:variant>
        <vt:lpstr>Tema</vt:lpstr>
      </vt:variant>
      <vt:variant>
        <vt:i4>1</vt:i4>
      </vt:variant>
      <vt:variant>
        <vt:lpstr>Titoli diapositive</vt:lpstr>
      </vt:variant>
      <vt:variant>
        <vt:i4>12</vt:i4>
      </vt:variant>
    </vt:vector>
  </HeadingPairs>
  <TitlesOfParts>
    <vt:vector size="13" baseType="lpstr">
      <vt:lpstr>Ritaglio</vt:lpstr>
      <vt:lpstr> contrasto Alla POVERTÀ </vt:lpstr>
      <vt:lpstr>La povertà in Italia: i dati ISTAT </vt:lpstr>
      <vt:lpstr>Proposte emendative di Sinistra Italiana</vt:lpstr>
      <vt:lpstr>INTRODUZIONE DEL REDDITO MINIMO GARANTITO  per contrastare la marginalità e garantire  la dignità della persona attraverso un investimento che porti all'emancipazione  dalla temporanea condizione di vulnerabilità e povertà   </vt:lpstr>
      <vt:lpstr>L'EROGAZIONE GRATUITA DI SERVIZI SOCIALI PER I MINORI quali i servizi scolastici, socio-educativi e servizi degli enti territoriali compreso il trasporto pubblico locale.  </vt:lpstr>
      <vt:lpstr>RICONOSCIMENTO DEI CENTRI ANTIVIOLENZA E DELLE CASE INTERNAZIONALI DELLE DONNE per introdurre la visione di genere nel contrasto alla povertà   </vt:lpstr>
      <vt:lpstr>INCREMENTO, ANCHE GRADUALE, DELLE RISORSE STANZIATE DAL GOVERNO PER SOSTENERE LE FAMIGLIE E LE PERSONE IN POVERTÀ ASSOLUTA.   </vt:lpstr>
      <vt:lpstr>VALORIZZAZIONE DEI CTP-EDA PER L'ISTRUZIONE E LA FORMAZIONE IN ETÀ ADULTA</vt:lpstr>
      <vt:lpstr>COSTITUZIONE DI UN OSSERVATORIO PERMANENTE SUL FENOMENO DELLA POVERTÀ  </vt:lpstr>
      <vt:lpstr>SPERIMENTAZIONE DI PIATTAFORME INFORMATICHE DEDICATE AL SOSTEGNO DI SOGGETTI VULNERABILI E ALLA MESSA IN RETE DI RISORSE TERRITORIALI PUBBLICHE E PRIVATE DISPONIBILI</vt:lpstr>
      <vt:lpstr>VALORIZZAZIONE DELLA LEGGE 328 PER LA REALIZZAZIONE DEL SISTEMA INTEGRATO DI INTERVENTI E SERVIZI SOCIALI</vt:lpstr>
      <vt:lpstr>INTRODUZIONE DELL'INDICE DI GINI, PER LA MISURA DELLA DISEGUAGLIANZA DI UNA DISTRIBUZIONE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Utente di Microsoft Office</dc:creator>
  <cp:lastModifiedBy>deputato</cp:lastModifiedBy>
  <cp:revision>104</cp:revision>
  <cp:lastPrinted>2016-07-11T10:15:09Z</cp:lastPrinted>
  <dcterms:created xsi:type="dcterms:W3CDTF">2016-07-08T14:24:46Z</dcterms:created>
  <dcterms:modified xsi:type="dcterms:W3CDTF">2016-07-11T10:16:56Z</dcterms:modified>
</cp:coreProperties>
</file>